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1bf252cab88_2_19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1bf252cab88_2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30" name="Shape 330"/>
        <p:cNvGrpSpPr/>
        <p:nvPr/>
      </p:nvGrpSpPr>
      <p:grpSpPr>
        <a:xfrm>
          <a:off x="0" y="0"/>
          <a:ext cx="0" cy="0"/>
          <a:chOff x="0" y="0"/>
          <a:chExt cx="0" cy="0"/>
        </a:xfrm>
      </p:grpSpPr>
      <p:sp>
        <p:nvSpPr>
          <p:cNvPr id="331" name="Google Shape;331;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2" name="Google Shape;332;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3" name="Google Shape;333;p12"/>
          <p:cNvGrpSpPr/>
          <p:nvPr/>
        </p:nvGrpSpPr>
        <p:grpSpPr>
          <a:xfrm>
            <a:off x="95351" y="1392509"/>
            <a:ext cx="7581691" cy="5901"/>
            <a:chOff x="1890075" y="5241175"/>
            <a:chExt cx="4240556" cy="257700"/>
          </a:xfrm>
        </p:grpSpPr>
        <p:sp>
          <p:nvSpPr>
            <p:cNvPr id="334" name="Google Shape;334;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6" name="Google Shape;336;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7" name="Google Shape;337;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8" name="Google Shape;338;p12"/>
          <p:cNvGrpSpPr/>
          <p:nvPr/>
        </p:nvGrpSpPr>
        <p:grpSpPr>
          <a:xfrm>
            <a:off x="95351" y="4542984"/>
            <a:ext cx="7581691" cy="5901"/>
            <a:chOff x="1890075" y="5241175"/>
            <a:chExt cx="4240556" cy="257700"/>
          </a:xfrm>
        </p:grpSpPr>
        <p:sp>
          <p:nvSpPr>
            <p:cNvPr id="339" name="Google Shape;339;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1" name="Google Shape;341;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2" name="Google Shape;342;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3" name="Google Shape;343;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6" name="Google Shape;346;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7" name="Google Shape;347;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8" name="Google Shape;348;p12"/>
          <p:cNvGrpSpPr/>
          <p:nvPr/>
        </p:nvGrpSpPr>
        <p:grpSpPr>
          <a:xfrm>
            <a:off x="95351" y="8200359"/>
            <a:ext cx="7581691" cy="5901"/>
            <a:chOff x="1890075" y="5241175"/>
            <a:chExt cx="4240556" cy="257700"/>
          </a:xfrm>
        </p:grpSpPr>
        <p:sp>
          <p:nvSpPr>
            <p:cNvPr id="349" name="Google Shape;349;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1" name="Google Shape;351;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2" name="Google Shape;352;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3" name="Google Shape;353;p1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354" name="Google Shape;354;p1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55" name="Google Shape;355;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356" name="Google Shape;356;p12"/>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357" name="Shape 357"/>
        <p:cNvGrpSpPr/>
        <p:nvPr/>
      </p:nvGrpSpPr>
      <p:grpSpPr>
        <a:xfrm>
          <a:off x="0" y="0"/>
          <a:ext cx="0" cy="0"/>
          <a:chOff x="0" y="0"/>
          <a:chExt cx="0" cy="0"/>
        </a:xfrm>
      </p:grpSpPr>
      <p:sp>
        <p:nvSpPr>
          <p:cNvPr id="358" name="Google Shape;358;p13"/>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359" name="Google Shape;359;p13"/>
          <p:cNvGrpSpPr/>
          <p:nvPr/>
        </p:nvGrpSpPr>
        <p:grpSpPr>
          <a:xfrm>
            <a:off x="-16250" y="9048087"/>
            <a:ext cx="7804900" cy="1072407"/>
            <a:chOff x="-19118" y="4617750"/>
            <a:chExt cx="9182236" cy="548378"/>
          </a:xfrm>
        </p:grpSpPr>
        <p:sp>
          <p:nvSpPr>
            <p:cNvPr id="360" name="Google Shape;360;p13"/>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361" name="Google Shape;361;p13"/>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362" name="Shape 36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0" name="Google Shape;110;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2"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6" name="Google Shape;116;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7" name="Google Shape;117;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18" name="Google Shape;118;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9" name="Google Shape;119;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2" name="Google Shape;152;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3"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6" name="Google Shape;176;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77" name="Google Shape;177;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8" name="Google Shape;178;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79" name="Google Shape;179;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0" name="Shape 180"/>
        <p:cNvGrpSpPr/>
        <p:nvPr/>
      </p:nvGrpSpPr>
      <p:grpSpPr>
        <a:xfrm>
          <a:off x="0" y="0"/>
          <a:ext cx="0" cy="0"/>
          <a:chOff x="0" y="0"/>
          <a:chExt cx="0" cy="0"/>
        </a:xfrm>
      </p:grpSpPr>
      <p:sp>
        <p:nvSpPr>
          <p:cNvPr id="181" name="Google Shape;181;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2" name="Google Shape;182;p6"/>
          <p:cNvGrpSpPr/>
          <p:nvPr/>
        </p:nvGrpSpPr>
        <p:grpSpPr>
          <a:xfrm>
            <a:off x="-16250" y="9048087"/>
            <a:ext cx="7804900" cy="1072407"/>
            <a:chOff x="-19118" y="4617750"/>
            <a:chExt cx="9182236" cy="548378"/>
          </a:xfrm>
        </p:grpSpPr>
        <p:sp>
          <p:nvSpPr>
            <p:cNvPr id="183" name="Google Shape;183;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4" name="Google Shape;184;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85" name="Shape 1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1" name="Shape 191"/>
        <p:cNvGrpSpPr/>
        <p:nvPr/>
      </p:nvGrpSpPr>
      <p:grpSpPr>
        <a:xfrm>
          <a:off x="0" y="0"/>
          <a:ext cx="0" cy="0"/>
          <a:chOff x="0" y="0"/>
          <a:chExt cx="0" cy="0"/>
        </a:xfrm>
      </p:grpSpPr>
      <p:grpSp>
        <p:nvGrpSpPr>
          <p:cNvPr id="192" name="Google Shape;192;p9"/>
          <p:cNvGrpSpPr/>
          <p:nvPr/>
        </p:nvGrpSpPr>
        <p:grpSpPr>
          <a:xfrm>
            <a:off x="172055" y="1468890"/>
            <a:ext cx="7434543" cy="62982"/>
            <a:chOff x="1890075" y="5241175"/>
            <a:chExt cx="4240556" cy="257700"/>
          </a:xfrm>
        </p:grpSpPr>
        <p:sp>
          <p:nvSpPr>
            <p:cNvPr id="193" name="Google Shape;19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4" name="Google Shape;19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5" name="Google Shape;19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6" name="Google Shape;19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97" name="Google Shape;19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98" name="Google Shape;198;p9"/>
          <p:cNvGrpSpPr/>
          <p:nvPr/>
        </p:nvGrpSpPr>
        <p:grpSpPr>
          <a:xfrm>
            <a:off x="168930" y="2702615"/>
            <a:ext cx="7434543" cy="62982"/>
            <a:chOff x="1890075" y="5241175"/>
            <a:chExt cx="4240556" cy="257700"/>
          </a:xfrm>
        </p:grpSpPr>
        <p:sp>
          <p:nvSpPr>
            <p:cNvPr id="199" name="Google Shape;19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2" name="Google Shape;20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3" name="Google Shape;203;p9"/>
          <p:cNvCxnSpPr>
            <a:stCxn id="19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4" name="Google Shape;20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05" name="Google Shape;205;p9"/>
          <p:cNvGrpSpPr/>
          <p:nvPr/>
        </p:nvGrpSpPr>
        <p:grpSpPr>
          <a:xfrm>
            <a:off x="0" y="3413775"/>
            <a:ext cx="3530025" cy="746350"/>
            <a:chOff x="0" y="3156075"/>
            <a:chExt cx="3530025" cy="746350"/>
          </a:xfrm>
        </p:grpSpPr>
        <p:sp>
          <p:nvSpPr>
            <p:cNvPr id="206" name="Google Shape;20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8" name="Google Shape;208;p9"/>
          <p:cNvGrpSpPr/>
          <p:nvPr/>
        </p:nvGrpSpPr>
        <p:grpSpPr>
          <a:xfrm>
            <a:off x="3248850" y="2867100"/>
            <a:ext cx="4936034" cy="746350"/>
            <a:chOff x="0" y="3156075"/>
            <a:chExt cx="3530025" cy="746350"/>
          </a:xfrm>
        </p:grpSpPr>
        <p:sp>
          <p:nvSpPr>
            <p:cNvPr id="209" name="Google Shape;20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0" name="Google Shape;21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1" name="Google Shape;211;p9"/>
          <p:cNvGrpSpPr/>
          <p:nvPr/>
        </p:nvGrpSpPr>
        <p:grpSpPr>
          <a:xfrm>
            <a:off x="3248850" y="7166275"/>
            <a:ext cx="4936034" cy="746350"/>
            <a:chOff x="0" y="3156075"/>
            <a:chExt cx="3530025" cy="746350"/>
          </a:xfrm>
        </p:grpSpPr>
        <p:sp>
          <p:nvSpPr>
            <p:cNvPr id="212" name="Google Shape;21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15" name="Google Shape;21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16" name="Google Shape;21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17" name="Google Shape;217;p9"/>
          <p:cNvGrpSpPr/>
          <p:nvPr/>
        </p:nvGrpSpPr>
        <p:grpSpPr>
          <a:xfrm>
            <a:off x="172055" y="1468890"/>
            <a:ext cx="7434543" cy="62982"/>
            <a:chOff x="1890075" y="5241175"/>
            <a:chExt cx="4240556" cy="257700"/>
          </a:xfrm>
        </p:grpSpPr>
        <p:sp>
          <p:nvSpPr>
            <p:cNvPr id="218" name="Google Shape;21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 name="Google Shape;21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0" name="Google Shape;22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1" name="Google Shape;22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2" name="Google Shape;22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3" name="Google Shape;223;p9"/>
          <p:cNvGrpSpPr/>
          <p:nvPr/>
        </p:nvGrpSpPr>
        <p:grpSpPr>
          <a:xfrm>
            <a:off x="168930" y="2702615"/>
            <a:ext cx="7434543" cy="62982"/>
            <a:chOff x="1890075" y="5241175"/>
            <a:chExt cx="4240556" cy="257700"/>
          </a:xfrm>
        </p:grpSpPr>
        <p:sp>
          <p:nvSpPr>
            <p:cNvPr id="224" name="Google Shape;22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7" name="Google Shape;22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28" name="Google Shape;228;p9"/>
          <p:cNvCxnSpPr>
            <a:stCxn id="21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29" name="Google Shape;22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0" name="Google Shape;230;p9"/>
          <p:cNvGrpSpPr/>
          <p:nvPr/>
        </p:nvGrpSpPr>
        <p:grpSpPr>
          <a:xfrm>
            <a:off x="0" y="3413775"/>
            <a:ext cx="3530025" cy="746350"/>
            <a:chOff x="0" y="3156075"/>
            <a:chExt cx="3530025" cy="746350"/>
          </a:xfrm>
        </p:grpSpPr>
        <p:sp>
          <p:nvSpPr>
            <p:cNvPr id="231" name="Google Shape;23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3" name="Google Shape;233;p9"/>
          <p:cNvGrpSpPr/>
          <p:nvPr/>
        </p:nvGrpSpPr>
        <p:grpSpPr>
          <a:xfrm>
            <a:off x="3248850" y="2867100"/>
            <a:ext cx="4936034" cy="746350"/>
            <a:chOff x="0" y="3156075"/>
            <a:chExt cx="3530025" cy="746350"/>
          </a:xfrm>
        </p:grpSpPr>
        <p:sp>
          <p:nvSpPr>
            <p:cNvPr id="234" name="Google Shape;23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5" name="Google Shape;23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6" name="Google Shape;236;p9"/>
          <p:cNvGrpSpPr/>
          <p:nvPr/>
        </p:nvGrpSpPr>
        <p:grpSpPr>
          <a:xfrm>
            <a:off x="3248850" y="7166275"/>
            <a:ext cx="4936034" cy="746350"/>
            <a:chOff x="0" y="3156075"/>
            <a:chExt cx="3530025" cy="746350"/>
          </a:xfrm>
        </p:grpSpPr>
        <p:sp>
          <p:nvSpPr>
            <p:cNvPr id="237" name="Google Shape;23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8" name="Google Shape;23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39" name="Google Shape;23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0" name="Google Shape;24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1" name="Google Shape;24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2" name="Google Shape;242;p9"/>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243" name="Google Shape;243;p9"/>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244" name="Google Shape;244;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245" name="Google Shape;245;p9"/>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6" name="Shape 246"/>
        <p:cNvGrpSpPr/>
        <p:nvPr/>
      </p:nvGrpSpPr>
      <p:grpSpPr>
        <a:xfrm>
          <a:off x="0" y="0"/>
          <a:ext cx="0" cy="0"/>
          <a:chOff x="0" y="0"/>
          <a:chExt cx="0" cy="0"/>
        </a:xfrm>
      </p:grpSpPr>
      <p:cxnSp>
        <p:nvCxnSpPr>
          <p:cNvPr id="247" name="Google Shape;247;p10"/>
          <p:cNvCxnSpPr>
            <a:stCxn id="248"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49" name="Google Shape;249;p10"/>
          <p:cNvGrpSpPr/>
          <p:nvPr/>
        </p:nvGrpSpPr>
        <p:grpSpPr>
          <a:xfrm>
            <a:off x="190320" y="900657"/>
            <a:ext cx="7581691" cy="5901"/>
            <a:chOff x="1890075" y="5241175"/>
            <a:chExt cx="4240556" cy="257700"/>
          </a:xfrm>
        </p:grpSpPr>
        <p:sp>
          <p:nvSpPr>
            <p:cNvPr id="250" name="Google Shape;250;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1" name="Google Shape;251;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2" name="Google Shape;25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4" name="Google Shape;254;p10"/>
          <p:cNvGrpSpPr/>
          <p:nvPr/>
        </p:nvGrpSpPr>
        <p:grpSpPr>
          <a:xfrm>
            <a:off x="190320" y="931759"/>
            <a:ext cx="7581691" cy="5901"/>
            <a:chOff x="1890075" y="5241175"/>
            <a:chExt cx="4240556" cy="257700"/>
          </a:xfrm>
        </p:grpSpPr>
        <p:sp>
          <p:nvSpPr>
            <p:cNvPr id="255" name="Google Shape;255;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6" name="Google Shape;256;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7" name="Google Shape;257;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59" name="Google Shape;259;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0" name="Google Shape;260;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1" name="Google Shape;261;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 name="Google Shape;262;p10"/>
          <p:cNvGrpSpPr/>
          <p:nvPr/>
        </p:nvGrpSpPr>
        <p:grpSpPr>
          <a:xfrm>
            <a:off x="190320" y="900657"/>
            <a:ext cx="7581691" cy="5901"/>
            <a:chOff x="1890075" y="5241175"/>
            <a:chExt cx="4240556" cy="257700"/>
          </a:xfrm>
        </p:grpSpPr>
        <p:sp>
          <p:nvSpPr>
            <p:cNvPr id="263" name="Google Shape;263;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4" name="Google Shape;264;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5" name="Google Shape;265;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6" name="Google Shape;266;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67" name="Google Shape;267;p10"/>
          <p:cNvGrpSpPr/>
          <p:nvPr/>
        </p:nvGrpSpPr>
        <p:grpSpPr>
          <a:xfrm>
            <a:off x="190320" y="931759"/>
            <a:ext cx="7581691" cy="5901"/>
            <a:chOff x="1890075" y="5241175"/>
            <a:chExt cx="4240556" cy="257700"/>
          </a:xfrm>
        </p:grpSpPr>
        <p:sp>
          <p:nvSpPr>
            <p:cNvPr id="268" name="Google Shape;268;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8" name="Google Shape;24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0" name="Google Shape;27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1" name="Google Shape;271;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2" name="Google Shape;272;p10"/>
          <p:cNvGrpSpPr/>
          <p:nvPr/>
        </p:nvGrpSpPr>
        <p:grpSpPr>
          <a:xfrm>
            <a:off x="172024" y="1040825"/>
            <a:ext cx="137818" cy="187200"/>
            <a:chOff x="507100" y="1997600"/>
            <a:chExt cx="158375" cy="187200"/>
          </a:xfrm>
        </p:grpSpPr>
        <p:sp>
          <p:nvSpPr>
            <p:cNvPr id="273" name="Google Shape;273;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 name="Google Shape;275;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76" name="Google Shape;276;p10"/>
          <p:cNvGrpSpPr/>
          <p:nvPr/>
        </p:nvGrpSpPr>
        <p:grpSpPr>
          <a:xfrm>
            <a:off x="190349" y="2907725"/>
            <a:ext cx="137818" cy="187200"/>
            <a:chOff x="507100" y="1540400"/>
            <a:chExt cx="158375" cy="187200"/>
          </a:xfrm>
        </p:grpSpPr>
        <p:sp>
          <p:nvSpPr>
            <p:cNvPr id="277" name="Google Shape;277;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0" name="Google Shape;280;p10"/>
          <p:cNvGrpSpPr/>
          <p:nvPr/>
        </p:nvGrpSpPr>
        <p:grpSpPr>
          <a:xfrm>
            <a:off x="172024" y="5506200"/>
            <a:ext cx="137818" cy="187200"/>
            <a:chOff x="507100" y="1997600"/>
            <a:chExt cx="158375" cy="187200"/>
          </a:xfrm>
        </p:grpSpPr>
        <p:sp>
          <p:nvSpPr>
            <p:cNvPr id="281" name="Google Shape;281;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4" name="Google Shape;284;p10"/>
          <p:cNvSpPr txBox="1"/>
          <p:nvPr/>
        </p:nvSpPr>
        <p:spPr>
          <a:xfrm>
            <a:off x="385321" y="7502342"/>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5" name="Google Shape;285;p10"/>
          <p:cNvGrpSpPr/>
          <p:nvPr/>
        </p:nvGrpSpPr>
        <p:grpSpPr>
          <a:xfrm>
            <a:off x="247499" y="7616508"/>
            <a:ext cx="137818" cy="187200"/>
            <a:chOff x="507100" y="1997600"/>
            <a:chExt cx="158375" cy="187200"/>
          </a:xfrm>
        </p:grpSpPr>
        <p:sp>
          <p:nvSpPr>
            <p:cNvPr id="286" name="Google Shape;286;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 name="Google Shape;288;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89" name="Shape 289"/>
        <p:cNvGrpSpPr/>
        <p:nvPr/>
      </p:nvGrpSpPr>
      <p:grpSpPr>
        <a:xfrm>
          <a:off x="0" y="0"/>
          <a:ext cx="0" cy="0"/>
          <a:chOff x="0" y="0"/>
          <a:chExt cx="0" cy="0"/>
        </a:xfrm>
      </p:grpSpPr>
      <p:cxnSp>
        <p:nvCxnSpPr>
          <p:cNvPr id="290" name="Google Shape;290;p11"/>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291" name="Google Shape;291;p11"/>
          <p:cNvGrpSpPr/>
          <p:nvPr/>
        </p:nvGrpSpPr>
        <p:grpSpPr>
          <a:xfrm>
            <a:off x="404725" y="1300475"/>
            <a:ext cx="6908400" cy="72025"/>
            <a:chOff x="404725" y="1681475"/>
            <a:chExt cx="6908400" cy="72025"/>
          </a:xfrm>
        </p:grpSpPr>
        <p:cxnSp>
          <p:nvCxnSpPr>
            <p:cNvPr id="292" name="Google Shape;292;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3" name="Google Shape;293;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4" name="Google Shape;294;p11"/>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295" name="Google Shape;295;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296" name="Google Shape;296;p11"/>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297" name="Google Shape;297;p11"/>
          <p:cNvGrpSpPr/>
          <p:nvPr/>
        </p:nvGrpSpPr>
        <p:grpSpPr>
          <a:xfrm>
            <a:off x="417975" y="1504250"/>
            <a:ext cx="2357775" cy="410125"/>
            <a:chOff x="417975" y="1885250"/>
            <a:chExt cx="2357775" cy="410125"/>
          </a:xfrm>
        </p:grpSpPr>
        <p:sp>
          <p:nvSpPr>
            <p:cNvPr id="298" name="Google Shape;298;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 name="Google Shape;302;p11"/>
          <p:cNvGrpSpPr/>
          <p:nvPr/>
        </p:nvGrpSpPr>
        <p:grpSpPr>
          <a:xfrm>
            <a:off x="417975" y="3276600"/>
            <a:ext cx="2357775" cy="410125"/>
            <a:chOff x="265575" y="3352800"/>
            <a:chExt cx="2357775" cy="410125"/>
          </a:xfrm>
        </p:grpSpPr>
        <p:sp>
          <p:nvSpPr>
            <p:cNvPr id="303" name="Google Shape;303;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 name="Google Shape;307;p11"/>
          <p:cNvGrpSpPr/>
          <p:nvPr/>
        </p:nvGrpSpPr>
        <p:grpSpPr>
          <a:xfrm>
            <a:off x="3872044" y="3276600"/>
            <a:ext cx="2747987" cy="410125"/>
            <a:chOff x="3567313" y="3200400"/>
            <a:chExt cx="2357775" cy="410125"/>
          </a:xfrm>
        </p:grpSpPr>
        <p:sp>
          <p:nvSpPr>
            <p:cNvPr id="308" name="Google Shape;308;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 name="Google Shape;312;p11"/>
          <p:cNvGrpSpPr/>
          <p:nvPr/>
        </p:nvGrpSpPr>
        <p:grpSpPr>
          <a:xfrm>
            <a:off x="417963" y="6597750"/>
            <a:ext cx="2357775" cy="410125"/>
            <a:chOff x="-39237" y="6140550"/>
            <a:chExt cx="2357775" cy="410125"/>
          </a:xfrm>
        </p:grpSpPr>
        <p:sp>
          <p:nvSpPr>
            <p:cNvPr id="313" name="Google Shape;313;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 name="Google Shape;317;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18" name="Google Shape;318;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19" name="Google Shape;319;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0" name="Google Shape;320;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1" name="Google Shape;321;p11"/>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2" name="Google Shape;322;p11"/>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3" name="Google Shape;323;p11"/>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4" name="Google Shape;324;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5" name="Google Shape;325;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6" name="Google Shape;326;p11"/>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327" name="Google Shape;327;p11"/>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28" name="Google Shape;328;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329" name="Google Shape;329;p11"/>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86" name="Shape 186"/>
        <p:cNvGrpSpPr/>
        <p:nvPr/>
      </p:nvGrpSpPr>
      <p:grpSpPr>
        <a:xfrm>
          <a:off x="0" y="0"/>
          <a:ext cx="0" cy="0"/>
          <a:chOff x="0" y="0"/>
          <a:chExt cx="0" cy="0"/>
        </a:xfrm>
      </p:grpSpPr>
      <p:sp>
        <p:nvSpPr>
          <p:cNvPr id="187" name="Google Shape;187;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88" name="Google Shape;188;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89" name="Google Shape;189;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0" name="Google Shape;190;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15"/>
          <p:cNvSpPr txBox="1"/>
          <p:nvPr/>
        </p:nvSpPr>
        <p:spPr>
          <a:xfrm>
            <a:off x="475950" y="7964225"/>
            <a:ext cx="550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68" name="Google Shape;368;p15"/>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TikTok Claims Classification Project</a:t>
            </a:r>
            <a:endParaRPr b="1" sz="2100">
              <a:latin typeface="Google Sans"/>
              <a:ea typeface="Google Sans"/>
              <a:cs typeface="Google Sans"/>
              <a:sym typeface="Google Sans"/>
            </a:endParaRPr>
          </a:p>
        </p:txBody>
      </p:sp>
      <p:sp>
        <p:nvSpPr>
          <p:cNvPr id="369" name="Google Shape;369;p15"/>
          <p:cNvSpPr txBox="1"/>
          <p:nvPr/>
        </p:nvSpPr>
        <p:spPr>
          <a:xfrm>
            <a:off x="1763100" y="47070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Exploratory Data Analysis (EDA) - Executive Summary</a:t>
            </a:r>
            <a:endParaRPr sz="1200">
              <a:solidFill>
                <a:srgbClr val="000000"/>
              </a:solidFill>
              <a:latin typeface="PT Sans Narrow"/>
              <a:ea typeface="PT Sans Narrow"/>
              <a:cs typeface="PT Sans Narrow"/>
              <a:sym typeface="PT Sans Narrow"/>
            </a:endParaRPr>
          </a:p>
        </p:txBody>
      </p:sp>
      <p:sp>
        <p:nvSpPr>
          <p:cNvPr id="370" name="Google Shape;370;p15"/>
          <p:cNvSpPr txBox="1"/>
          <p:nvPr/>
        </p:nvSpPr>
        <p:spPr>
          <a:xfrm>
            <a:off x="282200" y="1268325"/>
            <a:ext cx="27291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TikTok data team seeks to create a machine learning model to assist in the classification of claims for user submissions. During this phase of the project, the data </a:t>
            </a:r>
            <a:r>
              <a:rPr lang="en" sz="1200">
                <a:solidFill>
                  <a:schemeClr val="dk1"/>
                </a:solidFill>
                <a:latin typeface="Google Sans"/>
                <a:ea typeface="Google Sans"/>
                <a:cs typeface="Google Sans"/>
                <a:sym typeface="Google Sans"/>
              </a:rPr>
              <a:t>needs</a:t>
            </a:r>
            <a:r>
              <a:rPr lang="en" sz="1200">
                <a:solidFill>
                  <a:schemeClr val="dk1"/>
                </a:solidFill>
                <a:latin typeface="Google Sans"/>
                <a:ea typeface="Google Sans"/>
                <a:cs typeface="Google Sans"/>
                <a:sym typeface="Google Sans"/>
              </a:rPr>
              <a:t> to be analyzed, explored, cleaned, and structured before proceeding with model development.</a:t>
            </a:r>
            <a:endParaRPr sz="1200">
              <a:solidFill>
                <a:schemeClr val="dk1"/>
              </a:solidFill>
              <a:latin typeface="Google Sans"/>
              <a:ea typeface="Google Sans"/>
              <a:cs typeface="Google Sans"/>
              <a:sym typeface="Google Sans"/>
            </a:endParaRPr>
          </a:p>
        </p:txBody>
      </p:sp>
      <p:sp>
        <p:nvSpPr>
          <p:cNvPr id="371" name="Google Shape;371;p15"/>
          <p:cNvSpPr txBox="1"/>
          <p:nvPr/>
        </p:nvSpPr>
        <p:spPr>
          <a:xfrm>
            <a:off x="159875" y="3312525"/>
            <a:ext cx="27291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100"/>
              <a:buFont typeface="Arial"/>
              <a:buNone/>
            </a:pPr>
            <a:r>
              <a:rPr lang="en" sz="1200">
                <a:solidFill>
                  <a:schemeClr val="dk1"/>
                </a:solidFill>
                <a:latin typeface="Google Sans"/>
                <a:ea typeface="Google Sans"/>
                <a:cs typeface="Google Sans"/>
                <a:sym typeface="Google Sans"/>
              </a:rPr>
              <a:t>At this stage, the TikTok data team carried out exploratory data analysis (EDA) to examine the influence of videos on TikTok users. The goal was to evaluate user engagement by analyzing key metrics such as view, like, and comment </a:t>
            </a:r>
            <a:r>
              <a:rPr lang="en" sz="1200">
                <a:solidFill>
                  <a:schemeClr val="dk1"/>
                </a:solidFill>
                <a:latin typeface="Google Sans"/>
                <a:ea typeface="Google Sans"/>
                <a:cs typeface="Google Sans"/>
                <a:sym typeface="Google Sans"/>
              </a:rPr>
              <a:t>count</a:t>
            </a:r>
            <a:r>
              <a:rPr lang="en" sz="1200">
                <a:solidFill>
                  <a:schemeClr val="dk1"/>
                </a:solidFill>
                <a:latin typeface="Google Sans"/>
                <a:ea typeface="Google Sans"/>
                <a:cs typeface="Google Sans"/>
                <a:sym typeface="Google Sans"/>
              </a:rPr>
              <a:t>.</a:t>
            </a:r>
            <a:endParaRPr sz="1200">
              <a:solidFill>
                <a:schemeClr val="dk1"/>
              </a:solidFill>
              <a:latin typeface="Google Sans"/>
              <a:ea typeface="Google Sans"/>
              <a:cs typeface="Google Sans"/>
              <a:sym typeface="Google Sans"/>
            </a:endParaRPr>
          </a:p>
        </p:txBody>
      </p:sp>
      <p:sp>
        <p:nvSpPr>
          <p:cNvPr id="372" name="Google Shape;372;p15"/>
          <p:cNvSpPr txBox="1"/>
          <p:nvPr/>
        </p:nvSpPr>
        <p:spPr>
          <a:xfrm>
            <a:off x="159875" y="5894700"/>
            <a:ext cx="27291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Based on the findings from the EDA, the future claim classification model must address null values and the imbalance in opinion video counts by integrating these factors into its parameters.</a:t>
            </a:r>
            <a:endParaRPr sz="1200">
              <a:solidFill>
                <a:schemeClr val="dk1"/>
              </a:solidFill>
              <a:latin typeface="Google Sans"/>
              <a:ea typeface="Google Sans"/>
              <a:cs typeface="Google Sans"/>
              <a:sym typeface="Google Sans"/>
            </a:endParaRPr>
          </a:p>
        </p:txBody>
      </p:sp>
      <p:sp>
        <p:nvSpPr>
          <p:cNvPr id="373" name="Google Shape;373;p15"/>
          <p:cNvSpPr txBox="1"/>
          <p:nvPr/>
        </p:nvSpPr>
        <p:spPr>
          <a:xfrm>
            <a:off x="282200" y="7767275"/>
            <a:ext cx="7298400" cy="794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 sz="1200">
                <a:solidFill>
                  <a:schemeClr val="dk1"/>
                </a:solidFill>
                <a:latin typeface="Google Sans"/>
                <a:ea typeface="Google Sans"/>
                <a:cs typeface="Google Sans"/>
                <a:sym typeface="Google Sans"/>
              </a:rPr>
              <a:t>The exploratory data analysis conducted by TikTok’s data team highlighted several important factors for the classification model, including missing values, the balance between "claims" and "opinions" and the overall distribution of data variables. Two key findings from this analysis were:</a:t>
            </a:r>
            <a:endParaRPr sz="1200">
              <a:solidFill>
                <a:schemeClr val="dk1"/>
              </a:solidFill>
              <a:latin typeface="Google Sans"/>
              <a:ea typeface="Google Sans"/>
              <a:cs typeface="Google Sans"/>
              <a:sym typeface="Google Sans"/>
            </a:endParaRPr>
          </a:p>
        </p:txBody>
      </p:sp>
      <p:sp>
        <p:nvSpPr>
          <p:cNvPr id="374" name="Google Shape;374;p15"/>
          <p:cNvSpPr txBox="1"/>
          <p:nvPr/>
        </p:nvSpPr>
        <p:spPr>
          <a:xfrm>
            <a:off x="3316250" y="1131250"/>
            <a:ext cx="4060500" cy="11082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lang="en" sz="1200">
                <a:solidFill>
                  <a:schemeClr val="dk1"/>
                </a:solidFill>
                <a:latin typeface="Google Sans"/>
                <a:ea typeface="Google Sans"/>
                <a:cs typeface="Google Sans"/>
                <a:sym typeface="Google Sans"/>
              </a:rPr>
              <a:t>A crucial aspect of this project's EDA is visualizing the data. The histograms below illustrate that most videos are concentrated at the lower end of the value range for three key variables representing TikTok users (video viewers) engagement with the videos in this dataset.</a:t>
            </a:r>
            <a:endParaRPr sz="1200">
              <a:solidFill>
                <a:schemeClr val="dk1"/>
              </a:solidFill>
              <a:latin typeface="Google Sans"/>
              <a:ea typeface="Google Sans"/>
              <a:cs typeface="Google Sans"/>
              <a:sym typeface="Google Sans"/>
            </a:endParaRPr>
          </a:p>
        </p:txBody>
      </p:sp>
      <p:sp>
        <p:nvSpPr>
          <p:cNvPr id="375" name="Google Shape;375;p15"/>
          <p:cNvSpPr txBox="1"/>
          <p:nvPr/>
        </p:nvSpPr>
        <p:spPr>
          <a:xfrm>
            <a:off x="2991475" y="6863950"/>
            <a:ext cx="4492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Google Sans"/>
                <a:ea typeface="Google Sans"/>
                <a:cs typeface="Google Sans"/>
                <a:sym typeface="Google Sans"/>
              </a:rPr>
              <a:t>Again, the vast majority of videos are grouped at the bottom of the range of values for video comment count. Most videos have fewer than 100 comments. The distribution is very right-skewed.</a:t>
            </a:r>
            <a:endParaRPr sz="1000">
              <a:solidFill>
                <a:schemeClr val="dk1"/>
              </a:solidFill>
              <a:latin typeface="Google Sans"/>
              <a:ea typeface="Google Sans"/>
              <a:cs typeface="Google Sans"/>
              <a:sym typeface="Google Sans"/>
            </a:endParaRPr>
          </a:p>
        </p:txBody>
      </p:sp>
      <p:pic>
        <p:nvPicPr>
          <p:cNvPr id="376" name="Google Shape;376;p15"/>
          <p:cNvPicPr preferRelativeResize="0"/>
          <p:nvPr/>
        </p:nvPicPr>
        <p:blipFill>
          <a:blip r:embed="rId3">
            <a:alphaModFix/>
          </a:blip>
          <a:stretch>
            <a:fillRect/>
          </a:stretch>
        </p:blipFill>
        <p:spPr>
          <a:xfrm>
            <a:off x="5407183" y="3157427"/>
            <a:ext cx="2076492" cy="1541475"/>
          </a:xfrm>
          <a:prstGeom prst="rect">
            <a:avLst/>
          </a:prstGeom>
          <a:noFill/>
          <a:ln>
            <a:noFill/>
          </a:ln>
        </p:spPr>
      </p:pic>
      <p:pic>
        <p:nvPicPr>
          <p:cNvPr id="377" name="Google Shape;377;p15"/>
          <p:cNvPicPr preferRelativeResize="0"/>
          <p:nvPr/>
        </p:nvPicPr>
        <p:blipFill>
          <a:blip r:embed="rId4">
            <a:alphaModFix/>
          </a:blip>
          <a:stretch>
            <a:fillRect/>
          </a:stretch>
        </p:blipFill>
        <p:spPr>
          <a:xfrm>
            <a:off x="3733732" y="5334315"/>
            <a:ext cx="2582530" cy="1541488"/>
          </a:xfrm>
          <a:prstGeom prst="rect">
            <a:avLst/>
          </a:prstGeom>
          <a:noFill/>
          <a:ln>
            <a:noFill/>
          </a:ln>
        </p:spPr>
      </p:pic>
      <p:sp>
        <p:nvSpPr>
          <p:cNvPr id="378" name="Google Shape;378;p15"/>
          <p:cNvSpPr txBox="1"/>
          <p:nvPr/>
        </p:nvSpPr>
        <p:spPr>
          <a:xfrm>
            <a:off x="5177125" y="4693975"/>
            <a:ext cx="2289300" cy="646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Google Sans"/>
                <a:ea typeface="Google Sans"/>
                <a:cs typeface="Google Sans"/>
                <a:sym typeface="Google Sans"/>
              </a:rPr>
              <a:t>Similar to view count, there are far more videos with &lt; 100,000 likes than there are videos with more. </a:t>
            </a:r>
            <a:endParaRPr sz="1000">
              <a:solidFill>
                <a:schemeClr val="dk1"/>
              </a:solidFill>
              <a:latin typeface="Google Sans"/>
              <a:ea typeface="Google Sans"/>
              <a:cs typeface="Google Sans"/>
              <a:sym typeface="Google Sans"/>
            </a:endParaRPr>
          </a:p>
        </p:txBody>
      </p:sp>
      <p:pic>
        <p:nvPicPr>
          <p:cNvPr id="379" name="Google Shape;379;p15"/>
          <p:cNvPicPr preferRelativeResize="0"/>
          <p:nvPr/>
        </p:nvPicPr>
        <p:blipFill>
          <a:blip r:embed="rId5">
            <a:alphaModFix/>
          </a:blip>
          <a:stretch>
            <a:fillRect/>
          </a:stretch>
        </p:blipFill>
        <p:spPr>
          <a:xfrm>
            <a:off x="3080225" y="2394002"/>
            <a:ext cx="2221276" cy="1325879"/>
          </a:xfrm>
          <a:prstGeom prst="rect">
            <a:avLst/>
          </a:prstGeom>
          <a:noFill/>
          <a:ln>
            <a:noFill/>
          </a:ln>
        </p:spPr>
      </p:pic>
      <p:sp>
        <p:nvSpPr>
          <p:cNvPr id="380" name="Google Shape;380;p15"/>
          <p:cNvSpPr txBox="1"/>
          <p:nvPr/>
        </p:nvSpPr>
        <p:spPr>
          <a:xfrm>
            <a:off x="3316250" y="3831075"/>
            <a:ext cx="20910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The view count variable has a very uneven distribution, with more than half the videos receiving fewer than 100,000 views. Distribution of view counts &gt; 100,000 views is uniform.</a:t>
            </a:r>
            <a:endParaRPr sz="1000"/>
          </a:p>
        </p:txBody>
      </p:sp>
      <p:sp>
        <p:nvSpPr>
          <p:cNvPr id="381" name="Google Shape;381;p15"/>
          <p:cNvSpPr txBox="1"/>
          <p:nvPr/>
        </p:nvSpPr>
        <p:spPr>
          <a:xfrm>
            <a:off x="4033475" y="8561375"/>
            <a:ext cx="35853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Google Sans"/>
                <a:ea typeface="Google Sans"/>
                <a:cs typeface="Google Sans"/>
                <a:sym typeface="Google Sans"/>
              </a:rPr>
              <a:t>Skewed data distribution</a:t>
            </a:r>
            <a:endParaRPr b="1" sz="1100">
              <a:solidFill>
                <a:schemeClr val="dk1"/>
              </a:solidFill>
              <a:latin typeface="Google Sans"/>
              <a:ea typeface="Google Sans"/>
              <a:cs typeface="Google Sans"/>
              <a:sym typeface="Google Sans"/>
            </a:endParaRPr>
          </a:p>
          <a:p>
            <a:pPr indent="0" lvl="0" marL="0" rtl="0" algn="l">
              <a:spcBef>
                <a:spcPts val="0"/>
              </a:spcBef>
              <a:spcAft>
                <a:spcPts val="0"/>
              </a:spcAft>
              <a:buNone/>
            </a:pPr>
            <a:r>
              <a:rPr lang="en" sz="1100">
                <a:solidFill>
                  <a:schemeClr val="dk1"/>
                </a:solidFill>
                <a:latin typeface="Google Sans"/>
                <a:ea typeface="Google Sans"/>
                <a:cs typeface="Google Sans"/>
                <a:sym typeface="Google Sans"/>
              </a:rPr>
              <a:t>Video view and like counts for opinions are heavily concentrated at the lower end, around 1,000. This results in a right-skewed data distribution, which will influence the choice of models and modeling approaches in the future.</a:t>
            </a:r>
            <a:endParaRPr sz="1100">
              <a:solidFill>
                <a:schemeClr val="dk1"/>
              </a:solidFill>
              <a:latin typeface="Google Sans"/>
              <a:ea typeface="Google Sans"/>
              <a:cs typeface="Google Sans"/>
              <a:sym typeface="Google Sans"/>
            </a:endParaRPr>
          </a:p>
        </p:txBody>
      </p:sp>
      <p:sp>
        <p:nvSpPr>
          <p:cNvPr id="382" name="Google Shape;382;p15"/>
          <p:cNvSpPr txBox="1"/>
          <p:nvPr/>
        </p:nvSpPr>
        <p:spPr>
          <a:xfrm>
            <a:off x="282200" y="8561375"/>
            <a:ext cx="36477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100">
                <a:solidFill>
                  <a:schemeClr val="dk1"/>
                </a:solidFill>
                <a:latin typeface="Google Sans"/>
                <a:ea typeface="Google Sans"/>
                <a:cs typeface="Google Sans"/>
                <a:sym typeface="Google Sans"/>
              </a:rPr>
              <a:t>Null values</a:t>
            </a:r>
            <a:endParaRPr b="1" sz="11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rPr lang="en" sz="1100">
                <a:solidFill>
                  <a:schemeClr val="dk1"/>
                </a:solidFill>
                <a:latin typeface="Google Sans"/>
                <a:ea typeface="Google Sans"/>
                <a:cs typeface="Google Sans"/>
                <a:sym typeface="Google Sans"/>
              </a:rPr>
              <a:t>Over 200 null values across 7 different columns. The future modeling must account for these null values. Further investigation is needed to understand the causes of these null entries and their potential effects on statistical analysis or model development.</a:t>
            </a:r>
            <a:endParaRPr b="1" sz="1100">
              <a:solidFill>
                <a:schemeClr val="dk1"/>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